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3" r:id="rId2"/>
    <p:sldId id="257" r:id="rId3"/>
    <p:sldId id="342" r:id="rId4"/>
    <p:sldId id="309" r:id="rId5"/>
    <p:sldId id="341" r:id="rId6"/>
    <p:sldId id="310" r:id="rId7"/>
    <p:sldId id="259" r:id="rId8"/>
    <p:sldId id="304" r:id="rId9"/>
    <p:sldId id="305" r:id="rId10"/>
    <p:sldId id="306" r:id="rId11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79" autoAdjust="0"/>
    <p:restoredTop sz="95701"/>
  </p:normalViewPr>
  <p:slideViewPr>
    <p:cSldViewPr snapToGrid="0">
      <p:cViewPr varScale="1">
        <p:scale>
          <a:sx n="103" d="100"/>
          <a:sy n="103" d="100"/>
        </p:scale>
        <p:origin x="4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oleObject" Target="file:///C:\Users\Vivia\Desktop\360%20FB%20Chart%20Data%20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oleObject" Target="file:///C:\Users\Vivia\Desktop\360%20FB%20Chart%20Dat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microsoft.com/office/2011/relationships/chartStyle" Target="style3.xml"/><Relationship Id="rId2" Type="http://schemas.microsoft.com/office/2011/relationships/chartColorStyle" Target="colors3.xml"/><Relationship Id="rId3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1" Type="http://schemas.microsoft.com/office/2011/relationships/chartStyle" Target="style4.xml"/><Relationship Id="rId2" Type="http://schemas.microsoft.com/office/2011/relationships/chartColorStyle" Target="colors4.xml"/><Relationship Id="rId3" Type="http://schemas.openxmlformats.org/officeDocument/2006/relationships/oleObject" Target="file:///C:\Users\Vivia\Desktop\360%20FB%20Chart%20Data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microsoft.com/office/2011/relationships/chartStyle" Target="style5.xml"/><Relationship Id="rId2" Type="http://schemas.microsoft.com/office/2011/relationships/chartColorStyle" Target="colors5.xml"/><Relationship Id="rId3" Type="http://schemas.openxmlformats.org/officeDocument/2006/relationships/package" Target="../embeddings/Microsoft_Excel_Worksheet2.xlsx"/></Relationships>
</file>

<file path=ppt/charts/_rels/chart6.xml.rels><?xml version="1.0" encoding="UTF-8" standalone="yes"?>
<Relationships xmlns="http://schemas.openxmlformats.org/package/2006/relationships"><Relationship Id="rId1" Type="http://schemas.microsoft.com/office/2011/relationships/chartStyle" Target="style6.xml"/><Relationship Id="rId2" Type="http://schemas.microsoft.com/office/2011/relationships/chartColorStyle" Target="colors6.xml"/><Relationship Id="rId3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HOA</a:t>
            </a:r>
            <a:r>
              <a:rPr lang="en-US" baseline="0"/>
              <a:t> Survey</a:t>
            </a:r>
            <a:r>
              <a:rPr lang="en-US"/>
              <a:t> Q1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 Data'!$A$8</c:f>
              <c:strCache>
                <c:ptCount val="1"/>
                <c:pt idx="0">
                  <c:v>360 Feedback Q1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Data'!$B$7:$F$7</c:f>
              <c:strCache>
                <c:ptCount val="5"/>
                <c:pt idx="0">
                  <c:v>25-35</c:v>
                </c:pt>
                <c:pt idx="1">
                  <c:v>36-45</c:v>
                </c:pt>
                <c:pt idx="2">
                  <c:v>46-55</c:v>
                </c:pt>
                <c:pt idx="3">
                  <c:v>56-65</c:v>
                </c:pt>
                <c:pt idx="4">
                  <c:v>&gt;66</c:v>
                </c:pt>
              </c:strCache>
            </c:strRef>
          </c:cat>
          <c:val>
            <c:numRef>
              <c:f>'Chart Data'!$B$8:$F$8</c:f>
              <c:numCache>
                <c:formatCode>0%</c:formatCode>
                <c:ptCount val="5"/>
                <c:pt idx="0">
                  <c:v>0.102941176470588</c:v>
                </c:pt>
                <c:pt idx="1">
                  <c:v>0.220588235294118</c:v>
                </c:pt>
                <c:pt idx="2">
                  <c:v>0.264705882352941</c:v>
                </c:pt>
                <c:pt idx="3">
                  <c:v>0.352941176470588</c:v>
                </c:pt>
                <c:pt idx="4">
                  <c:v>0.0588235294117647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AEC-4716-98CA-82F2A3CED3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73585200"/>
        <c:axId val="2141585552"/>
      </c:barChart>
      <c:catAx>
        <c:axId val="2073585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1585552"/>
        <c:crosses val="autoZero"/>
        <c:auto val="1"/>
        <c:lblAlgn val="ctr"/>
        <c:lblOffset val="100"/>
        <c:noMultiLvlLbl val="0"/>
      </c:catAx>
      <c:valAx>
        <c:axId val="2141585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3585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HOA Survey Q2.1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 Data'!$A$8</c:f>
              <c:strCache>
                <c:ptCount val="1"/>
                <c:pt idx="0">
                  <c:v>360 Feedback Q1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Data'!$B$7:$F$7</c:f>
              <c:strCache>
                <c:ptCount val="5"/>
                <c:pt idx="0">
                  <c:v>No Children</c:v>
                </c:pt>
                <c:pt idx="1">
                  <c:v>1 child</c:v>
                </c:pt>
                <c:pt idx="2">
                  <c:v>2 children</c:v>
                </c:pt>
                <c:pt idx="3">
                  <c:v>3 children</c:v>
                </c:pt>
                <c:pt idx="4">
                  <c:v>&gt; 4</c:v>
                </c:pt>
              </c:strCache>
            </c:strRef>
          </c:cat>
          <c:val>
            <c:numRef>
              <c:f>'Chart Data'!$B$8:$F$8</c:f>
              <c:numCache>
                <c:formatCode>0%</c:formatCode>
                <c:ptCount val="5"/>
                <c:pt idx="0">
                  <c:v>0.628571428571429</c:v>
                </c:pt>
                <c:pt idx="1">
                  <c:v>0.114285714285714</c:v>
                </c:pt>
                <c:pt idx="2">
                  <c:v>0.0857142857142857</c:v>
                </c:pt>
                <c:pt idx="3">
                  <c:v>0.0857142857142857</c:v>
                </c:pt>
                <c:pt idx="4">
                  <c:v>0.0857142857142857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9E1-46B4-9640-94B6E4BE05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27208256"/>
        <c:axId val="-2090988048"/>
      </c:barChart>
      <c:catAx>
        <c:axId val="-2127208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90988048"/>
        <c:crosses val="autoZero"/>
        <c:auto val="1"/>
        <c:lblAlgn val="ctr"/>
        <c:lblOffset val="100"/>
        <c:noMultiLvlLbl val="0"/>
      </c:catAx>
      <c:valAx>
        <c:axId val="-2090988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272082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HOA Survey Q2.2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0620603353676145"/>
          <c:y val="0.121563157546483"/>
          <c:w val="0.916423772211848"/>
          <c:h val="0.7976078872493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'Chart Data'!$A$8</c:f>
              <c:strCache>
                <c:ptCount val="1"/>
                <c:pt idx="0">
                  <c:v>360 Feedback Q1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Data'!$B$7:$F$7</c:f>
              <c:strCache>
                <c:ptCount val="5"/>
                <c:pt idx="0">
                  <c:v>&lt;1</c:v>
                </c:pt>
                <c:pt idx="1">
                  <c:v>2-7 yrs</c:v>
                </c:pt>
                <c:pt idx="2">
                  <c:v>8-13 yrs</c:v>
                </c:pt>
                <c:pt idx="3">
                  <c:v>14-18 yrs</c:v>
                </c:pt>
                <c:pt idx="4">
                  <c:v>19-24 yrs</c:v>
                </c:pt>
              </c:strCache>
            </c:strRef>
          </c:cat>
          <c:val>
            <c:numRef>
              <c:f>'Chart Data'!$B$8:$F$8</c:f>
              <c:numCache>
                <c:formatCode>0%</c:formatCode>
                <c:ptCount val="5"/>
                <c:pt idx="0">
                  <c:v>0.0571428571428571</c:v>
                </c:pt>
                <c:pt idx="1">
                  <c:v>0.142857142857143</c:v>
                </c:pt>
                <c:pt idx="2">
                  <c:v>0.457142857142857</c:v>
                </c:pt>
                <c:pt idx="3">
                  <c:v>0.228571428571429</c:v>
                </c:pt>
                <c:pt idx="4">
                  <c:v>0.114285714285714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CDF-4CE9-82DC-B9D04680A5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69399568"/>
        <c:axId val="2062109936"/>
      </c:barChart>
      <c:catAx>
        <c:axId val="-2069399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62109936"/>
        <c:crosses val="autoZero"/>
        <c:auto val="1"/>
        <c:lblAlgn val="ctr"/>
        <c:lblOffset val="100"/>
        <c:noMultiLvlLbl val="0"/>
      </c:catAx>
      <c:valAx>
        <c:axId val="2062109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9399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HOA Survey Q3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 Data'!$A$8</c:f>
              <c:strCache>
                <c:ptCount val="1"/>
                <c:pt idx="0">
                  <c:v>360 Feedback Q1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Data'!$B$7:$F$7</c:f>
              <c:strCache>
                <c:ptCount val="5"/>
                <c:pt idx="0">
                  <c:v>&lt;1</c:v>
                </c:pt>
                <c:pt idx="1">
                  <c:v>2-5 yrs</c:v>
                </c:pt>
                <c:pt idx="2">
                  <c:v>6-10 yrs</c:v>
                </c:pt>
                <c:pt idx="3">
                  <c:v>11-15 yrs</c:v>
                </c:pt>
                <c:pt idx="4">
                  <c:v>&gt;15</c:v>
                </c:pt>
              </c:strCache>
            </c:strRef>
          </c:cat>
          <c:val>
            <c:numRef>
              <c:f>'Chart Data'!$B$8:$F$8</c:f>
              <c:numCache>
                <c:formatCode>0%</c:formatCode>
                <c:ptCount val="5"/>
                <c:pt idx="0">
                  <c:v>0.0857142857142857</c:v>
                </c:pt>
                <c:pt idx="1">
                  <c:v>0.285714285714286</c:v>
                </c:pt>
                <c:pt idx="2">
                  <c:v>0.342857142857143</c:v>
                </c:pt>
                <c:pt idx="3">
                  <c:v>0.2</c:v>
                </c:pt>
                <c:pt idx="4">
                  <c:v>0.0857142857142857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A2F-4FB7-8210-F51256DD71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68731968"/>
        <c:axId val="-2068728592"/>
      </c:barChart>
      <c:catAx>
        <c:axId val="-2068731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8728592"/>
        <c:crosses val="autoZero"/>
        <c:auto val="1"/>
        <c:lblAlgn val="ctr"/>
        <c:lblOffset val="100"/>
        <c:noMultiLvlLbl val="0"/>
      </c:catAx>
      <c:valAx>
        <c:axId val="-2068728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8731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HOA Survey Q4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 Data'!$A$8</c:f>
              <c:strCache>
                <c:ptCount val="1"/>
                <c:pt idx="0">
                  <c:v>360 Feedback Q1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Data'!$B$7:$F$7</c:f>
              <c:strCache>
                <c:ptCount val="5"/>
                <c:pt idx="0">
                  <c:v>None</c:v>
                </c:pt>
                <c:pt idx="1">
                  <c:v>Proxy Only</c:v>
                </c:pt>
                <c:pt idx="2">
                  <c:v>1</c:v>
                </c:pt>
                <c:pt idx="3">
                  <c:v>2</c:v>
                </c:pt>
                <c:pt idx="4">
                  <c:v>&gt;3</c:v>
                </c:pt>
              </c:strCache>
            </c:strRef>
          </c:cat>
          <c:val>
            <c:numRef>
              <c:f>'Chart Data'!$B$8:$F$8</c:f>
              <c:numCache>
                <c:formatCode>0%</c:formatCode>
                <c:ptCount val="5"/>
                <c:pt idx="0">
                  <c:v>0.2</c:v>
                </c:pt>
                <c:pt idx="1">
                  <c:v>0.0571428571428571</c:v>
                </c:pt>
                <c:pt idx="2">
                  <c:v>0.257142857142857</c:v>
                </c:pt>
                <c:pt idx="3">
                  <c:v>0.114285714285714</c:v>
                </c:pt>
                <c:pt idx="4">
                  <c:v>0.371428571428572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5FC-462A-B594-E53F772DBA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69950640"/>
        <c:axId val="-2126776656"/>
      </c:barChart>
      <c:catAx>
        <c:axId val="-206995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26776656"/>
        <c:crosses val="autoZero"/>
        <c:auto val="1"/>
        <c:lblAlgn val="ctr"/>
        <c:lblOffset val="100"/>
        <c:noMultiLvlLbl val="0"/>
      </c:catAx>
      <c:valAx>
        <c:axId val="-2126776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9950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HOA</a:t>
            </a:r>
            <a:r>
              <a:rPr lang="en-US" baseline="0"/>
              <a:t> Survey</a:t>
            </a:r>
            <a:r>
              <a:rPr lang="en-US"/>
              <a:t> Q5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 Data'!$A$8</c:f>
              <c:strCache>
                <c:ptCount val="1"/>
                <c:pt idx="0">
                  <c:v>360 Feedback Q1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Data'!$B$7:$F$7</c:f>
              <c:strCache>
                <c:ptCount val="5"/>
                <c:pt idx="0">
                  <c:v>Trails</c:v>
                </c:pt>
                <c:pt idx="1">
                  <c:v>Common 
Area</c:v>
                </c:pt>
                <c:pt idx="2">
                  <c:v>Covered
Pavilion</c:v>
                </c:pt>
                <c:pt idx="3">
                  <c:v>Improve
Signage</c:v>
                </c:pt>
                <c:pt idx="4">
                  <c:v>No Action</c:v>
                </c:pt>
              </c:strCache>
            </c:strRef>
          </c:cat>
          <c:val>
            <c:numRef>
              <c:f>'Chart Data'!$B$8:$F$8</c:f>
              <c:numCache>
                <c:formatCode>0%</c:formatCode>
                <c:ptCount val="5"/>
                <c:pt idx="0">
                  <c:v>0.428571428571429</c:v>
                </c:pt>
                <c:pt idx="1">
                  <c:v>0.2</c:v>
                </c:pt>
                <c:pt idx="2">
                  <c:v>0.2</c:v>
                </c:pt>
                <c:pt idx="3">
                  <c:v>0.0857142857142857</c:v>
                </c:pt>
                <c:pt idx="4">
                  <c:v>0.0857142857142857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918-4F90-91D9-5184756422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45165600"/>
        <c:axId val="-2069683408"/>
      </c:barChart>
      <c:catAx>
        <c:axId val="2145165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9683408"/>
        <c:crosses val="autoZero"/>
        <c:auto val="1"/>
        <c:lblAlgn val="ctr"/>
        <c:lblOffset val="100"/>
        <c:noMultiLvlLbl val="0"/>
      </c:catAx>
      <c:valAx>
        <c:axId val="-2069683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5165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09" y="2714295"/>
            <a:ext cx="8915399" cy="2262781"/>
          </a:xfrm>
        </p:spPr>
        <p:txBody>
          <a:bodyPr>
            <a:norm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Cherry Creek Springs HOA Survey </a:t>
            </a:r>
            <a:endParaRPr lang="en-US" sz="5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0" y="5103200"/>
            <a:ext cx="8915399" cy="1126283"/>
          </a:xfrm>
        </p:spPr>
        <p:txBody>
          <a:bodyPr/>
          <a:lstStyle/>
          <a:p>
            <a:r>
              <a:rPr lang="en-US" dirty="0"/>
              <a:t>April 2017</a:t>
            </a:r>
          </a:p>
          <a:p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7853024" y="5448104"/>
            <a:ext cx="3456660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dirty="0"/>
              <a:t>David Bailor</a:t>
            </a:r>
          </a:p>
          <a:p>
            <a:pPr algn="r"/>
            <a:r>
              <a:rPr lang="en-US" b="1" dirty="0"/>
              <a:t>Susan Beiner</a:t>
            </a:r>
          </a:p>
          <a:p>
            <a:pPr algn="r"/>
            <a:r>
              <a:rPr lang="en-US" b="1" dirty="0"/>
              <a:t>Vivian Coffey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029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9631" y="671001"/>
            <a:ext cx="7586259" cy="825290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HOA Q6: What else would you like the HOA to know? </a:t>
            </a:r>
            <a:b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Common Themes (highest to lowest)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7316" y="1676400"/>
            <a:ext cx="6492240" cy="3777622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Change CCR’s 52%</a:t>
            </a:r>
          </a:p>
          <a:p>
            <a:pPr lvl="1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Permit RV’s and Trailers 17%</a:t>
            </a:r>
          </a:p>
          <a:p>
            <a:pPr lvl="1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Allow for more/different livestock aside from horses 17%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Kudos to the Board for bringing the community together. 30%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Shorter BOD Meetings 9%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Enforce CCR’s or Change them. 4%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Enforce CCR’s – No Changes. 4%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703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6727" y="655372"/>
            <a:ext cx="7433491" cy="100584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Genesis of the HOA Survey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6727" y="1330036"/>
            <a:ext cx="9164255" cy="5001489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recommendation was made at an HOA meeting by a member of the community to possibly record the  “voice of the community” by conducting an electronic survey with the use of a free service known as Survey Monkey.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sub committee was formed to create a series of questions around environmental improvement. The names of this subcommittee are listed on the cover page of this presentation.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Vivian Coffey, a member of the newly created subcommittee offered to compile the data from this survey, as she has been conducting surveys the greater part of her career.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114 emails on file, the survey received 35 responses. The response rate was greater than 30%, which is considered both statistically valid as well as a Positive Response from a survey administration view.  Questions 5 &amp; 6 were designed to be free form and did not prompt any specific response. 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information in this presentation reflects a defining moment for the Cherry Creek Springs community. As a “first run” with compiling survey results. The positive response does indicate that conducting electronic surveys might be an effective tool to capture and communicate the community’s voice going forward.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458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5018" y="655372"/>
            <a:ext cx="7315200" cy="100584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HOA Q1:What age group are the primary adult residents or homeowners of CCS community?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00000000-0008-0000-00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480929" y="1917031"/>
          <a:ext cx="6492875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23869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5018" y="655372"/>
            <a:ext cx="7315200" cy="100584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HOA Q2.1:</a:t>
            </a:r>
            <a:r>
              <a:rPr lang="en-US" sz="2400" dirty="0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many children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(and their ages) reside with you?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00000000-0008-0000-00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1682039"/>
              </p:ext>
            </p:extLst>
          </p:nvPr>
        </p:nvGraphicFramePr>
        <p:xfrm>
          <a:off x="2506086" y="1661212"/>
          <a:ext cx="6492875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2473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5018" y="655372"/>
            <a:ext cx="7315200" cy="100584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HOA Q2.2: How many children (</a:t>
            </a:r>
            <a:r>
              <a:rPr lang="en-US" sz="2400" dirty="0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their ages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reside with you?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00000000-0008-0000-00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5399448"/>
              </p:ext>
            </p:extLst>
          </p:nvPr>
        </p:nvGraphicFramePr>
        <p:xfrm>
          <a:off x="2575358" y="1787236"/>
          <a:ext cx="6492875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76902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5018" y="655372"/>
            <a:ext cx="7315200" cy="100584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HOA Q3: How long have you owned or rented a home in the CCS community? (Years)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00000000-0008-0000-00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1809000"/>
              </p:ext>
            </p:extLst>
          </p:nvPr>
        </p:nvGraphicFramePr>
        <p:xfrm>
          <a:off x="2533650" y="1815523"/>
          <a:ext cx="6492875" cy="3776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61943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2494" y="639740"/>
            <a:ext cx="7315200" cy="100584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HOA Q4: How many HOA meetings have you participated in the last 12 months?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00000000-0008-0000-00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4726597"/>
              </p:ext>
            </p:extLst>
          </p:nvPr>
        </p:nvGraphicFramePr>
        <p:xfrm>
          <a:off x="2506085" y="1815235"/>
          <a:ext cx="6492875" cy="3776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4721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3077" y="671000"/>
            <a:ext cx="9072959" cy="1337909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HOA Q5: What environmental improvements (suggestions or ideas, not limited to: improved trails, access to fishing pond, more benches,) would you like to see in Cherry Creek Springs Community?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00000000-0008-0000-00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5390467"/>
              </p:ext>
            </p:extLst>
          </p:nvPr>
        </p:nvGraphicFramePr>
        <p:xfrm>
          <a:off x="2381972" y="2008909"/>
          <a:ext cx="6491287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006436" y="6151418"/>
            <a:ext cx="54448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Common Themes </a:t>
            </a:r>
          </a:p>
        </p:txBody>
      </p:sp>
    </p:spTree>
    <p:extLst>
      <p:ext uri="{BB962C8B-B14F-4D97-AF65-F5344CB8AC3E}">
        <p14:creationId xmlns:p14="http://schemas.microsoft.com/office/powerpoint/2010/main" val="874982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9631" y="671001"/>
            <a:ext cx="7461569" cy="645181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HOA Q5: Other Recommendations.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9631" y="1316182"/>
            <a:ext cx="9290368" cy="4849091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Access to fishing pond (3 instances)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Paved Roads/sidewalks (3 instances)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Horse Arena and/or Hitching posts (2 instances)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Map of the community for access to common areas and pond 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Trail access to the old barn and a comment regarding having an action around the barn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More benches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Bus Stop Shelters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Enforcing the CCRs (# of animals per lot, vehicle parking, debris removal, road base on equestrian trails)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Mature trees on Main Street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Maybe have a trash/garbage service to cut costs for everyone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Put a 25 MPH Speed limit</a:t>
            </a: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41448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5665</TotalTime>
  <Words>533</Words>
  <Application>Microsoft Macintosh PowerPoint</Application>
  <PresentationFormat>Widescreen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Tahoma</vt:lpstr>
      <vt:lpstr>Wingdings 3</vt:lpstr>
      <vt:lpstr>Wisp</vt:lpstr>
      <vt:lpstr>Cherry Creek Springs HOA Survey </vt:lpstr>
      <vt:lpstr>The Genesis of the HOA Survey</vt:lpstr>
      <vt:lpstr>HOA Q1:What age group are the primary adult residents or homeowners of CCS community?</vt:lpstr>
      <vt:lpstr>HOA Q2.1:How many children (and their ages) reside with you?</vt:lpstr>
      <vt:lpstr>HOA Q2.2: How many children (and their ages) reside with you? </vt:lpstr>
      <vt:lpstr>HOA Q3: How long have you owned or rented a home in the CCS community? (Years)</vt:lpstr>
      <vt:lpstr>HOA Q4: How many HOA meetings have you participated in the last 12 months?</vt:lpstr>
      <vt:lpstr>HOA Q5: What environmental improvements (suggestions or ideas, not limited to: improved trails, access to fishing pond, more benches,) would you like to see in Cherry Creek Springs Community?</vt:lpstr>
      <vt:lpstr>HOA Q5: Other Recommendations.</vt:lpstr>
      <vt:lpstr>HOA Q6: What else would you like the HOA to know?  Common Themes (highest to lowest)</vt:lpstr>
    </vt:vector>
  </TitlesOfParts>
  <Company>El Paso Teller County 911 Authority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Authority 360 Degree Feedback Survey</dc:title>
  <dc:creator>Vivian Coffey</dc:creator>
  <cp:lastModifiedBy>Microsoft Office User</cp:lastModifiedBy>
  <cp:revision>110</cp:revision>
  <cp:lastPrinted>2017-03-20T19:00:16Z</cp:lastPrinted>
  <dcterms:created xsi:type="dcterms:W3CDTF">2017-03-14T18:56:07Z</dcterms:created>
  <dcterms:modified xsi:type="dcterms:W3CDTF">2017-05-23T00:00:23Z</dcterms:modified>
</cp:coreProperties>
</file>